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0693400" cy="15122525"/>
  <p:notesSz cx="6799263" cy="9929813"/>
  <p:defaultTextStyle>
    <a:defPPr>
      <a:defRPr lang="fr-FR"/>
    </a:defPPr>
    <a:lvl1pPr marL="0" algn="l" defTabSz="147511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555" algn="l" defTabSz="147511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5110" algn="l" defTabSz="147511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2665" algn="l" defTabSz="147511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50220" algn="l" defTabSz="147511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7775" algn="l" defTabSz="147511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5330" algn="l" defTabSz="147511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62885" algn="l" defTabSz="147511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900440" algn="l" defTabSz="1475110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e Aussenac" initials="CA" lastIdx="0" clrIdx="0">
    <p:extLst>
      <p:ext uri="{19B8F6BF-5375-455C-9EA6-DF929625EA0E}">
        <p15:presenceInfo xmlns:p15="http://schemas.microsoft.com/office/powerpoint/2012/main" userId="S-1-5-21-2016635700-1495810237-3208286788-15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C659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12"/>
    <p:restoredTop sz="94660"/>
  </p:normalViewPr>
  <p:slideViewPr>
    <p:cSldViewPr>
      <p:cViewPr>
        <p:scale>
          <a:sx n="130" d="100"/>
          <a:sy n="130" d="100"/>
        </p:scale>
        <p:origin x="-280" y="-1504"/>
      </p:cViewPr>
      <p:guideLst>
        <p:guide orient="horz" pos="4763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4" y="1"/>
            <a:ext cx="2946347" cy="496491"/>
          </a:xfrm>
          <a:prstGeom prst="rect">
            <a:avLst/>
          </a:prstGeom>
        </p:spPr>
        <p:txBody>
          <a:bodyPr vert="horz" lIns="95570" tIns="47786" rIns="95570" bIns="47786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6" y="1"/>
            <a:ext cx="2946347" cy="496491"/>
          </a:xfrm>
          <a:prstGeom prst="rect">
            <a:avLst/>
          </a:prstGeom>
        </p:spPr>
        <p:txBody>
          <a:bodyPr vert="horz" lIns="95570" tIns="47786" rIns="95570" bIns="47786" rtlCol="0"/>
          <a:lstStyle>
            <a:lvl1pPr algn="r">
              <a:defRPr sz="1200"/>
            </a:lvl1pPr>
          </a:lstStyle>
          <a:p>
            <a:fld id="{3E38A963-C6AC-4950-BBAB-A92C929A5D11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304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70" tIns="47786" rIns="95570" bIns="47786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5570" tIns="47786" rIns="95570" bIns="47786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4" y="9431598"/>
            <a:ext cx="2946347" cy="496491"/>
          </a:xfrm>
          <a:prstGeom prst="rect">
            <a:avLst/>
          </a:prstGeom>
        </p:spPr>
        <p:txBody>
          <a:bodyPr vert="horz" lIns="95570" tIns="47786" rIns="95570" bIns="47786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6" y="9431598"/>
            <a:ext cx="2946347" cy="496491"/>
          </a:xfrm>
          <a:prstGeom prst="rect">
            <a:avLst/>
          </a:prstGeom>
        </p:spPr>
        <p:txBody>
          <a:bodyPr vert="horz" lIns="95570" tIns="47786" rIns="95570" bIns="47786" rtlCol="0" anchor="b"/>
          <a:lstStyle>
            <a:lvl1pPr algn="r">
              <a:defRPr sz="1200"/>
            </a:lvl1pPr>
          </a:lstStyle>
          <a:p>
            <a:fld id="{0E8C5293-0A41-4F90-9BB6-7E6EA7BFC43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0708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8C5293-0A41-4F90-9BB6-7E6EA7BFC43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909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02005" y="4697786"/>
            <a:ext cx="9089390" cy="3241541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04010" y="8569431"/>
            <a:ext cx="7485380" cy="38646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5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2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50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7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5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62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900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4EC78-1FE7-4180-8EC0-E77AB052AFC8}" type="datetime1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D923D-E8E3-492F-AC6C-06482A68F22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207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920C-44BF-40FA-9336-1E419EE3F717}" type="datetime1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D923D-E8E3-492F-AC6C-06482A68F22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604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067112" y="1333724"/>
            <a:ext cx="2812588" cy="28452751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5639" y="1333724"/>
            <a:ext cx="8263250" cy="28452751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5DC03-5026-4D5C-B9F5-E179EB33DA59}" type="datetime1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D923D-E8E3-492F-AC6C-06482A68F22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8594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8D0D0-BFB8-4109-92AD-1D9F5077DEFB}" type="datetime1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D923D-E8E3-492F-AC6C-06482A68F22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3603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4705" y="9717624"/>
            <a:ext cx="9089390" cy="3003501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4705" y="6409573"/>
            <a:ext cx="9089390" cy="3308051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555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5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21266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50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777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533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6288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90044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4A70-837A-45D1-BE52-3047A9501E7A}" type="datetime1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D923D-E8E3-492F-AC6C-06482A68F22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032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5639" y="7781802"/>
            <a:ext cx="5537918" cy="22004674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41781" y="7781802"/>
            <a:ext cx="5537919" cy="22004674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7BB7A-62DD-473F-8D51-F18B99D06777}" type="datetime1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D923D-E8E3-492F-AC6C-06482A68F22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7385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670" y="605602"/>
            <a:ext cx="9624060" cy="2520421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670" y="3385067"/>
            <a:ext cx="4724775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555" indent="0">
              <a:buNone/>
              <a:defRPr sz="3200" b="1"/>
            </a:lvl2pPr>
            <a:lvl3pPr marL="1475110" indent="0">
              <a:buNone/>
              <a:defRPr sz="2900" b="1"/>
            </a:lvl3pPr>
            <a:lvl4pPr marL="2212665" indent="0">
              <a:buNone/>
              <a:defRPr sz="2600" b="1"/>
            </a:lvl4pPr>
            <a:lvl5pPr marL="2950220" indent="0">
              <a:buNone/>
              <a:defRPr sz="2600" b="1"/>
            </a:lvl5pPr>
            <a:lvl6pPr marL="3687775" indent="0">
              <a:buNone/>
              <a:defRPr sz="2600" b="1"/>
            </a:lvl6pPr>
            <a:lvl7pPr marL="4425330" indent="0">
              <a:buNone/>
              <a:defRPr sz="2600" b="1"/>
            </a:lvl7pPr>
            <a:lvl8pPr marL="5162885" indent="0">
              <a:buNone/>
              <a:defRPr sz="2600" b="1"/>
            </a:lvl8pPr>
            <a:lvl9pPr marL="5900440" indent="0">
              <a:buNone/>
              <a:defRPr sz="2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34670" y="4795801"/>
            <a:ext cx="4724775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32099" y="3385067"/>
            <a:ext cx="4726631" cy="1410734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555" indent="0">
              <a:buNone/>
              <a:defRPr sz="3200" b="1"/>
            </a:lvl2pPr>
            <a:lvl3pPr marL="1475110" indent="0">
              <a:buNone/>
              <a:defRPr sz="2900" b="1"/>
            </a:lvl3pPr>
            <a:lvl4pPr marL="2212665" indent="0">
              <a:buNone/>
              <a:defRPr sz="2600" b="1"/>
            </a:lvl4pPr>
            <a:lvl5pPr marL="2950220" indent="0">
              <a:buNone/>
              <a:defRPr sz="2600" b="1"/>
            </a:lvl5pPr>
            <a:lvl6pPr marL="3687775" indent="0">
              <a:buNone/>
              <a:defRPr sz="2600" b="1"/>
            </a:lvl6pPr>
            <a:lvl7pPr marL="4425330" indent="0">
              <a:buNone/>
              <a:defRPr sz="2600" b="1"/>
            </a:lvl7pPr>
            <a:lvl8pPr marL="5162885" indent="0">
              <a:buNone/>
              <a:defRPr sz="2600" b="1"/>
            </a:lvl8pPr>
            <a:lvl9pPr marL="5900440" indent="0">
              <a:buNone/>
              <a:defRPr sz="2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432099" y="4795801"/>
            <a:ext cx="4726631" cy="8712956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9DBF3-54BE-4252-A28D-B557C19686A0}" type="datetime1">
              <a:rPr lang="fr-FR" smtClean="0"/>
              <a:t>24/08/2026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D923D-E8E3-492F-AC6C-06482A68F22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2827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B5D48-5E20-4818-83D1-B8BCC2FA03DD}" type="datetime1">
              <a:rPr lang="fr-FR" smtClean="0"/>
              <a:t>24/08/2026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D923D-E8E3-492F-AC6C-06482A68F22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5794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43E00-1670-46C0-AECF-C32870C876C3}" type="datetime1">
              <a:rPr lang="fr-FR" smtClean="0"/>
              <a:t>24/08/2026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D923D-E8E3-492F-AC6C-06482A68F22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3210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4671" y="602100"/>
            <a:ext cx="3518055" cy="2562428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80822" y="602102"/>
            <a:ext cx="5977908" cy="12906656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4671" y="3164530"/>
            <a:ext cx="3518055" cy="10344228"/>
          </a:xfrm>
        </p:spPr>
        <p:txBody>
          <a:bodyPr/>
          <a:lstStyle>
            <a:lvl1pPr marL="0" indent="0">
              <a:buNone/>
              <a:defRPr sz="2300"/>
            </a:lvl1pPr>
            <a:lvl2pPr marL="737555" indent="0">
              <a:buNone/>
              <a:defRPr sz="1900"/>
            </a:lvl2pPr>
            <a:lvl3pPr marL="1475110" indent="0">
              <a:buNone/>
              <a:defRPr sz="1600"/>
            </a:lvl3pPr>
            <a:lvl4pPr marL="2212665" indent="0">
              <a:buNone/>
              <a:defRPr sz="1500"/>
            </a:lvl4pPr>
            <a:lvl5pPr marL="2950220" indent="0">
              <a:buNone/>
              <a:defRPr sz="1500"/>
            </a:lvl5pPr>
            <a:lvl6pPr marL="3687775" indent="0">
              <a:buNone/>
              <a:defRPr sz="1500"/>
            </a:lvl6pPr>
            <a:lvl7pPr marL="4425330" indent="0">
              <a:buNone/>
              <a:defRPr sz="1500"/>
            </a:lvl7pPr>
            <a:lvl8pPr marL="5162885" indent="0">
              <a:buNone/>
              <a:defRPr sz="1500"/>
            </a:lvl8pPr>
            <a:lvl9pPr marL="5900440" indent="0">
              <a:buNone/>
              <a:defRPr sz="15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BB5D-A36B-48FB-85B6-8D16DA97C8F3}" type="datetime1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D923D-E8E3-492F-AC6C-06482A68F22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134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95981" y="10585767"/>
            <a:ext cx="6416040" cy="124971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95981" y="1351226"/>
            <a:ext cx="6416040" cy="9073515"/>
          </a:xfrm>
        </p:spPr>
        <p:txBody>
          <a:bodyPr/>
          <a:lstStyle>
            <a:lvl1pPr marL="0" indent="0">
              <a:buNone/>
              <a:defRPr sz="5200"/>
            </a:lvl1pPr>
            <a:lvl2pPr marL="737555" indent="0">
              <a:buNone/>
              <a:defRPr sz="4500"/>
            </a:lvl2pPr>
            <a:lvl3pPr marL="1475110" indent="0">
              <a:buNone/>
              <a:defRPr sz="3900"/>
            </a:lvl3pPr>
            <a:lvl4pPr marL="2212665" indent="0">
              <a:buNone/>
              <a:defRPr sz="3200"/>
            </a:lvl4pPr>
            <a:lvl5pPr marL="2950220" indent="0">
              <a:buNone/>
              <a:defRPr sz="3200"/>
            </a:lvl5pPr>
            <a:lvl6pPr marL="3687775" indent="0">
              <a:buNone/>
              <a:defRPr sz="3200"/>
            </a:lvl6pPr>
            <a:lvl7pPr marL="4425330" indent="0">
              <a:buNone/>
              <a:defRPr sz="3200"/>
            </a:lvl7pPr>
            <a:lvl8pPr marL="5162885" indent="0">
              <a:buNone/>
              <a:defRPr sz="3200"/>
            </a:lvl8pPr>
            <a:lvl9pPr marL="5900440" indent="0">
              <a:buNone/>
              <a:defRPr sz="32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95981" y="11835477"/>
            <a:ext cx="6416040" cy="1774795"/>
          </a:xfrm>
        </p:spPr>
        <p:txBody>
          <a:bodyPr/>
          <a:lstStyle>
            <a:lvl1pPr marL="0" indent="0">
              <a:buNone/>
              <a:defRPr sz="2300"/>
            </a:lvl1pPr>
            <a:lvl2pPr marL="737555" indent="0">
              <a:buNone/>
              <a:defRPr sz="1900"/>
            </a:lvl2pPr>
            <a:lvl3pPr marL="1475110" indent="0">
              <a:buNone/>
              <a:defRPr sz="1600"/>
            </a:lvl3pPr>
            <a:lvl4pPr marL="2212665" indent="0">
              <a:buNone/>
              <a:defRPr sz="1500"/>
            </a:lvl4pPr>
            <a:lvl5pPr marL="2950220" indent="0">
              <a:buNone/>
              <a:defRPr sz="1500"/>
            </a:lvl5pPr>
            <a:lvl6pPr marL="3687775" indent="0">
              <a:buNone/>
              <a:defRPr sz="1500"/>
            </a:lvl6pPr>
            <a:lvl7pPr marL="4425330" indent="0">
              <a:buNone/>
              <a:defRPr sz="1500"/>
            </a:lvl7pPr>
            <a:lvl8pPr marL="5162885" indent="0">
              <a:buNone/>
              <a:defRPr sz="1500"/>
            </a:lvl8pPr>
            <a:lvl9pPr marL="5900440" indent="0">
              <a:buNone/>
              <a:defRPr sz="15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3F7A-68FD-4846-B3DB-BB6EC531918A}" type="datetime1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D923D-E8E3-492F-AC6C-06482A68F22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036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34670" y="605602"/>
            <a:ext cx="9624060" cy="2520421"/>
          </a:xfrm>
          <a:prstGeom prst="rect">
            <a:avLst/>
          </a:prstGeom>
        </p:spPr>
        <p:txBody>
          <a:bodyPr vert="horz" lIns="147511" tIns="73756" rIns="147511" bIns="73756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4670" y="3528591"/>
            <a:ext cx="9624060" cy="9980167"/>
          </a:xfrm>
          <a:prstGeom prst="rect">
            <a:avLst/>
          </a:prstGeom>
        </p:spPr>
        <p:txBody>
          <a:bodyPr vert="horz" lIns="147511" tIns="73756" rIns="147511" bIns="73756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34670" y="14016342"/>
            <a:ext cx="2495127" cy="805134"/>
          </a:xfrm>
          <a:prstGeom prst="rect">
            <a:avLst/>
          </a:prstGeom>
        </p:spPr>
        <p:txBody>
          <a:bodyPr vert="horz" lIns="147511" tIns="73756" rIns="147511" bIns="7375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CBB64-6BBB-4FB6-9D23-BA06B00764B3}" type="datetime1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653579" y="14016342"/>
            <a:ext cx="3386243" cy="805134"/>
          </a:xfrm>
          <a:prstGeom prst="rect">
            <a:avLst/>
          </a:prstGeom>
        </p:spPr>
        <p:txBody>
          <a:bodyPr vert="horz" lIns="147511" tIns="73756" rIns="147511" bIns="7375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663603" y="14016342"/>
            <a:ext cx="2495127" cy="805134"/>
          </a:xfrm>
          <a:prstGeom prst="rect">
            <a:avLst/>
          </a:prstGeom>
        </p:spPr>
        <p:txBody>
          <a:bodyPr vert="horz" lIns="147511" tIns="73756" rIns="147511" bIns="737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D923D-E8E3-492F-AC6C-06482A68F22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1475110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166" indent="-553166" algn="l" defTabSz="1475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527" indent="-460972" algn="l" defTabSz="1475110" rtl="0" eaLnBrk="1" latinLnBrk="0" hangingPunct="1">
        <a:spcBef>
          <a:spcPct val="20000"/>
        </a:spcBef>
        <a:buFont typeface="Arial" panose="020B0604020202020204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3888" indent="-368778" algn="l" defTabSz="1475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443" indent="-368778" algn="l" defTabSz="1475110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8998" indent="-368778" algn="l" defTabSz="1475110" rtl="0" eaLnBrk="1" latinLnBrk="0" hangingPunct="1">
        <a:spcBef>
          <a:spcPct val="20000"/>
        </a:spcBef>
        <a:buFont typeface="Arial" panose="020B0604020202020204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6553" indent="-368778" algn="l" defTabSz="1475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4108" indent="-368778" algn="l" defTabSz="1475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1663" indent="-368778" algn="l" defTabSz="1475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218" indent="-368778" algn="l" defTabSz="147511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47511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555" algn="l" defTabSz="147511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5110" algn="l" defTabSz="147511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665" algn="l" defTabSz="147511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50220" algn="l" defTabSz="147511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7775" algn="l" defTabSz="147511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5330" algn="l" defTabSz="147511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2885" algn="l" defTabSz="147511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900440" algn="l" defTabSz="1475110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3042444" y="144438"/>
            <a:ext cx="4896544" cy="843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Directeur : </a:t>
            </a:r>
            <a:r>
              <a:rPr lang="fr-FR" sz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 Faure-Catteloin</a:t>
            </a:r>
          </a:p>
          <a:p>
            <a:pPr algn="ctr"/>
            <a:r>
              <a:rPr lang="fr-FR" sz="1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Directeurs adjoints :</a:t>
            </a:r>
            <a:r>
              <a:rPr lang="fr-FR" sz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 Cossu-</a:t>
            </a:r>
            <a:r>
              <a:rPr lang="fr-FR" sz="1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Leguille</a:t>
            </a:r>
            <a:r>
              <a:rPr lang="fr-FR" sz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J. Duval, M. Pelletier</a:t>
            </a:r>
          </a:p>
          <a:p>
            <a:pPr algn="ctr"/>
            <a:r>
              <a:rPr lang="fr-FR" sz="1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Sous-Directeur, Directeur Technique :</a:t>
            </a:r>
            <a:r>
              <a:rPr lang="fr-FR" sz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B. </a:t>
            </a:r>
            <a:r>
              <a:rPr lang="fr-FR" sz="12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Sohm</a:t>
            </a:r>
            <a:endParaRPr lang="fr-FR" sz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Secrétaire Générale : </a:t>
            </a:r>
            <a:r>
              <a:rPr lang="fr-FR" sz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Aussenac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261711" y="3685779"/>
            <a:ext cx="4066328" cy="32076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Equipes de Recherche</a:t>
            </a:r>
          </a:p>
        </p:txBody>
      </p:sp>
      <p:sp>
        <p:nvSpPr>
          <p:cNvPr id="8" name="ZoneTexte 7"/>
          <p:cNvSpPr txBox="1">
            <a:spLocks/>
          </p:cNvSpPr>
          <p:nvPr/>
        </p:nvSpPr>
        <p:spPr>
          <a:xfrm>
            <a:off x="219254" y="5477923"/>
            <a:ext cx="1980000" cy="9517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CyBLE : Cycles biogéochimiques dans les écosystèmes perturbés</a:t>
            </a:r>
          </a:p>
          <a:p>
            <a:pPr algn="ctr"/>
            <a:r>
              <a:rPr lang="fr-FR" sz="11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: </a:t>
            </a:r>
          </a:p>
          <a:p>
            <a:pPr algn="ctr"/>
            <a:r>
              <a:rPr lang="fr-FR" sz="11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 R</a:t>
            </a:r>
            <a:r>
              <a:rPr lang="fr-FR" sz="1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OBIN</a:t>
            </a:r>
            <a:endParaRPr lang="fr-FR" sz="1100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531662" y="9727692"/>
            <a:ext cx="5054012" cy="32076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POLES DE COMPETENCES  :  Responsable : B. </a:t>
            </a:r>
            <a:r>
              <a:rPr lang="fr-FR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Sohm</a:t>
            </a:r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8280982" y="10349718"/>
            <a:ext cx="2206723" cy="17827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Terrain - Instrumentation</a:t>
            </a:r>
          </a:p>
          <a:p>
            <a:pPr algn="ctr"/>
            <a:r>
              <a:rPr lang="fr-FR" sz="11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: V. </a:t>
            </a:r>
            <a:r>
              <a:rPr lang="fr-FR" sz="11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Dutreuil</a:t>
            </a:r>
            <a:endParaRPr lang="fr-FR" sz="10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75" algn="ctr"/>
            <a:endParaRPr lang="fr-FR" sz="10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75"/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Campagnes, métrologie in situ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3175">
              <a:spcAft>
                <a:spcPts val="200"/>
              </a:spcAft>
            </a:pP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Gauthier, A </a:t>
            </a:r>
            <a:r>
              <a:rPr lang="fr-FR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Zahm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A. </a:t>
            </a:r>
            <a:r>
              <a:rPr lang="fr-FR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Sobaga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marL="3175"/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Dispositifs expérimentaux, micro- mésocosmes, </a:t>
            </a:r>
            <a:r>
              <a:rPr lang="fr-FR" sz="9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LiecOscope</a:t>
            </a: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 marL="3175"/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 Dutreuil, M. Pelletier, A. </a:t>
            </a:r>
            <a:r>
              <a:rPr lang="fr-FR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Zahm</a:t>
            </a:r>
            <a:endParaRPr lang="fr-FR" sz="9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75"/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Développement instrumental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</a:t>
            </a:r>
          </a:p>
          <a:p>
            <a:pPr marL="3175">
              <a:spcAft>
                <a:spcPts val="400"/>
              </a:spcAft>
            </a:pP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 Dutreuil, M. Pelletier, J.-F. </a:t>
            </a:r>
            <a:r>
              <a:rPr lang="fr-FR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Poinsaint</a:t>
            </a:r>
            <a:endParaRPr lang="fr-FR" sz="9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75">
              <a:spcAft>
                <a:spcPts val="4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Atelier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C. Gauthier, J.-F. </a:t>
            </a:r>
            <a:r>
              <a:rPr lang="fr-FR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Poinsaint</a:t>
            </a:r>
            <a:endParaRPr lang="fr-FR" sz="9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5058668" y="10058902"/>
            <a:ext cx="3168352" cy="25059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Chimie analytique environnementale</a:t>
            </a:r>
          </a:p>
          <a:p>
            <a:pPr algn="ctr">
              <a:spcAft>
                <a:spcPts val="200"/>
              </a:spcAft>
            </a:pPr>
            <a:r>
              <a:rPr lang="fr-FR" sz="11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:  D. Billet</a:t>
            </a:r>
          </a:p>
          <a:p>
            <a:endParaRPr lang="en-US" sz="1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Techniques séparatives </a:t>
            </a:r>
            <a:r>
              <a:rPr lang="en-US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D. Billet, V. Goncalves, G. Kitzinger, C. </a:t>
            </a:r>
            <a:r>
              <a:rPr lang="en-US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Hussard</a:t>
            </a:r>
            <a:r>
              <a:rPr lang="fr-FR" sz="90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br>
              <a:rPr lang="en-US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9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4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Spéciation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D. Billet</a:t>
            </a:r>
          </a:p>
          <a:p>
            <a:pPr>
              <a:spcAft>
                <a:spcPts val="6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Chimie de l’eau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M. Beuret, V. Goncalves, G. Kitzinger, H. </a:t>
            </a:r>
            <a:r>
              <a:rPr lang="fr-FR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Marmier</a:t>
            </a:r>
            <a:endParaRPr lang="fr-FR" sz="9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Spectrochimie</a:t>
            </a:r>
            <a:r>
              <a:rPr lang="en-US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Beuret, D. Billet, V. Goncalves, </a:t>
            </a:r>
            <a:endParaRPr lang="fr-FR" sz="9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5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 élémentaire C/N, </a:t>
            </a: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AO(halogénés):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Billet, V. Goncalves, H. Marmier </a:t>
            </a:r>
          </a:p>
          <a:p>
            <a:endParaRPr lang="fr-FR" sz="5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2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Techniques préparatives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Beuret , D. Billet, V. Goncalves,  G. Kitzinger, H. </a:t>
            </a:r>
            <a:r>
              <a:rPr lang="en-US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Marmier</a:t>
            </a:r>
            <a:r>
              <a:rPr lang="en-US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C. </a:t>
            </a:r>
            <a:r>
              <a:rPr lang="en-US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Hussard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9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5841230" y="1029088"/>
            <a:ext cx="4603159" cy="7670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COMITÉ SCIENTIFIQUE</a:t>
            </a:r>
          </a:p>
          <a:p>
            <a:pPr algn="ctr"/>
            <a:endParaRPr lang="fr-FR" sz="5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Aussenac, T.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Beguiristain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D. Billet, C. Caillet, M. Danger, C. Cossu-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Leguille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S. Devin, J. Duval, V. Dutreuil, P. Faure-Catteloin, V. Robin, M. Pelletier, A.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Razafitianamaharavo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Rotureau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B. Sohm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5841230" y="1839786"/>
            <a:ext cx="4603159" cy="9670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CONSEIL DE LABORATOIRE</a:t>
            </a:r>
            <a:endParaRPr lang="fr-FR" sz="8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9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Membres de droit 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C. Cossu-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Leguille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J. Duval, P. Faure-Catteloin, M. Pelletier </a:t>
            </a:r>
          </a:p>
          <a:p>
            <a:r>
              <a:rPr lang="fr-FR" sz="9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Invité permanent 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Aussenac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fr-FR" sz="9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Nommés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 E.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Montarges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-Pelletier, F.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Villieras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9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Elus - Enseignants Chercheurs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V. Felten,  P. Billard, M.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Offroy</a:t>
            </a:r>
            <a:endParaRPr lang="fr-FR" sz="9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9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ITA/BIATSS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R. Gley, H.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Marmier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C. Simon </a:t>
            </a:r>
          </a:p>
          <a:p>
            <a:r>
              <a:rPr lang="fr-FR" sz="9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- Non-permanents :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J.B. Coulon, A. Duval, L. Maffei, L.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</a:t>
            </a:r>
            <a:endParaRPr lang="fr-FR" sz="9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6865282" y="2927285"/>
            <a:ext cx="3579107" cy="690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CLHSCT</a:t>
            </a:r>
          </a:p>
          <a:p>
            <a:pPr algn="ctr"/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 Faure-Catteloin  - </a:t>
            </a:r>
            <a:r>
              <a:rPr lang="fr-FR" sz="9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D. Billet, C. Cossu-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Leguille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V. Goncalves, H. Le Cordier - </a:t>
            </a:r>
            <a:r>
              <a:rPr lang="fr-FR" sz="9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PCR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A. De Junet, R. Gley -  </a:t>
            </a:r>
            <a:r>
              <a:rPr lang="fr-FR" sz="9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RSL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G. Grosjean, </a:t>
            </a:r>
            <a:r>
              <a:rPr lang="fr-FR" sz="9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TMD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R. Gley, V. Goncalves, H. Le Cordier, E. Morhain</a:t>
            </a: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93" y="338459"/>
            <a:ext cx="2579887" cy="684085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825" y="480578"/>
            <a:ext cx="1141310" cy="39697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13228" y="14596926"/>
            <a:ext cx="10274477" cy="4621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Directrice Exécutive : C. Cossu-</a:t>
            </a:r>
            <a:r>
              <a:rPr lang="fr-FR" sz="1200" i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Leguille</a:t>
            </a:r>
            <a:endParaRPr lang="fr-FR" sz="12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J.F. Masfaraud, F. Villiéras, L. Giambérini, T. Beguiristain, D. Billet, B. Sohm, M. Pelletier</a:t>
            </a:r>
          </a:p>
        </p:txBody>
      </p:sp>
      <p:pic>
        <p:nvPicPr>
          <p:cNvPr id="28" name="Imag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2" t="35876" r="54488" b="14843"/>
          <a:stretch/>
        </p:blipFill>
        <p:spPr bwMode="auto">
          <a:xfrm>
            <a:off x="8714529" y="14638122"/>
            <a:ext cx="1237133" cy="41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ZoneTexte 28"/>
          <p:cNvSpPr txBox="1"/>
          <p:nvPr/>
        </p:nvSpPr>
        <p:spPr>
          <a:xfrm>
            <a:off x="301389" y="3033776"/>
            <a:ext cx="1177105" cy="6593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</a:p>
          <a:p>
            <a:pPr algn="ctr"/>
            <a:r>
              <a:rPr lang="fr-FR" sz="9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: </a:t>
            </a:r>
            <a:br>
              <a:rPr lang="fr-FR" sz="9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8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Razafitianamaharavo</a:t>
            </a:r>
          </a:p>
        </p:txBody>
      </p:sp>
      <p:sp>
        <p:nvSpPr>
          <p:cNvPr id="32" name="ZoneTexte 31"/>
          <p:cNvSpPr txBox="1"/>
          <p:nvPr/>
        </p:nvSpPr>
        <p:spPr>
          <a:xfrm>
            <a:off x="283744" y="14667622"/>
            <a:ext cx="2504134" cy="320768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INNOVATION, TRANSFERT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13228" y="12631622"/>
            <a:ext cx="10282434" cy="27460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Biologie environnementale  - </a:t>
            </a:r>
            <a:r>
              <a:rPr lang="fr-FR" sz="11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Responsables : B. Sohm, T. Beguiristain</a:t>
            </a:r>
          </a:p>
        </p:txBody>
      </p:sp>
      <p:sp>
        <p:nvSpPr>
          <p:cNvPr id="36" name="ZoneTexte 35"/>
          <p:cNvSpPr txBox="1"/>
          <p:nvPr/>
        </p:nvSpPr>
        <p:spPr>
          <a:xfrm>
            <a:off x="213228" y="12867837"/>
            <a:ext cx="10282434" cy="1224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numCol="2" spcCol="72000" rtlCol="0">
            <a:noAutofit/>
          </a:bodyPr>
          <a:lstStyle/>
          <a:p>
            <a:pPr>
              <a:spcAft>
                <a:spcPts val="3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Cytométrie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B. Sohm, C. Simon</a:t>
            </a:r>
          </a:p>
          <a:p>
            <a:pPr>
              <a:spcAft>
                <a:spcPts val="3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Transcriptomique, protéomique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B. Sohm</a:t>
            </a:r>
          </a:p>
          <a:p>
            <a:pPr>
              <a:spcAft>
                <a:spcPts val="3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Microscopie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T. Beguiristain, C. Bojic, B. </a:t>
            </a:r>
            <a:r>
              <a:rPr lang="fr-FR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Sohm</a:t>
            </a:r>
            <a:endParaRPr lang="fr-FR" sz="9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Biologie moléculaire, biochimie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T. Beguiristain, A. Bianchi, H. Le Cordier, B. Sohm, </a:t>
            </a:r>
          </a:p>
          <a:p>
            <a:pPr>
              <a:spcAft>
                <a:spcPts val="300"/>
              </a:spcAft>
            </a:pP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Zaffino</a:t>
            </a:r>
            <a:r>
              <a:rPr lang="fr-FR" sz="9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fr-FR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Caillard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*, A. Paul*, C. Gillet*</a:t>
            </a:r>
            <a:endParaRPr lang="fr-FR" sz="9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3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Biomarqueurs, bioindicateurs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T. Beguiristain, H. Le Cordier, C. Friry, M. Zaffino, C. Caillard*</a:t>
            </a:r>
          </a:p>
          <a:p>
            <a:pPr>
              <a:spcAft>
                <a:spcPts val="3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Systématique (macroinvertébrés)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O. </a:t>
            </a:r>
            <a:r>
              <a:rPr lang="fr-FR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Scelsi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marL="88900">
              <a:spcAft>
                <a:spcPts val="300"/>
              </a:spcAft>
            </a:pPr>
            <a:endParaRPr lang="fr-FR" sz="9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"/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Cultures cellulaires et microbiennes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T. Beguiristain, C. Bojic, C. Friry, H. Le Cordier, </a:t>
            </a:r>
          </a:p>
          <a:p>
            <a:pPr marL="88900">
              <a:spcAft>
                <a:spcPts val="300"/>
              </a:spcAft>
            </a:pP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 Maggipinto, M. </a:t>
            </a:r>
            <a:r>
              <a:rPr lang="fr-FR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Zaffino</a:t>
            </a:r>
            <a:endParaRPr lang="fr-FR" sz="9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">
              <a:spcAft>
                <a:spcPts val="3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Génotoxicité</a:t>
            </a:r>
            <a:r>
              <a:rPr lang="fr-FR" sz="900" b="1" u="none" strike="noStrike" dirty="0"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900" u="none" strike="noStrike" dirty="0"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C. </a:t>
            </a:r>
            <a:r>
              <a:rPr lang="fr-FR" sz="900" u="none" strike="noStrike" dirty="0" err="1"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Bojic</a:t>
            </a:r>
            <a:endParaRPr lang="fr-FR" sz="900" u="sng" strike="noStrike" dirty="0">
              <a:solidFill>
                <a:schemeClr val="accent3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">
              <a:spcAft>
                <a:spcPts val="3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Ecotoxicité (terrestre, aquatique)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C. Bojic, S. Maggipinto,</a:t>
            </a:r>
            <a:r>
              <a:rPr lang="fr-FR" sz="900" u="none" strike="noStrike" dirty="0">
                <a:solidFill>
                  <a:schemeClr val="accent3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Simon, C. </a:t>
            </a:r>
            <a:r>
              <a:rPr lang="fr-FR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Caillard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fr-FR" sz="9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">
              <a:spcAft>
                <a:spcPts val="3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Histologie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S. Maggipinto, C. Simon</a:t>
            </a:r>
          </a:p>
          <a:p>
            <a:pPr marL="88900">
              <a:spcAft>
                <a:spcPts val="300"/>
              </a:spcAft>
            </a:pPr>
            <a:endParaRPr lang="fr-FR" sz="9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">
              <a:spcAft>
                <a:spcPts val="300"/>
              </a:spcAft>
            </a:pPr>
            <a:r>
              <a:rPr lang="fr-FR" sz="9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*: personnel en CDD</a:t>
            </a:r>
          </a:p>
          <a:p>
            <a:pPr>
              <a:spcAft>
                <a:spcPts val="300"/>
              </a:spcAft>
            </a:pPr>
            <a:endParaRPr lang="fr-FR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219254" y="10060687"/>
            <a:ext cx="4799620" cy="24957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Physico-chimie de l’environnement</a:t>
            </a:r>
          </a:p>
          <a:p>
            <a:pPr algn="ctr"/>
            <a:r>
              <a:rPr lang="fr-FR" sz="11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:</a:t>
            </a:r>
            <a:r>
              <a:rPr lang="fr-FR" sz="11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 Caillet / A. Razafitianamaharavo </a:t>
            </a:r>
            <a:endParaRPr lang="fr-FR" sz="11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75" indent="6350"/>
            <a:endParaRPr lang="fr-FR" sz="10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>
              <a:spcAft>
                <a:spcPts val="4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Electrocinétique, titrage potentiométrique, granulométrie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C. Caillet, J. Legras*</a:t>
            </a:r>
          </a:p>
          <a:p>
            <a:pPr marL="0" lvl="1">
              <a:spcAft>
                <a:spcPts val="12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Dynamique de spéciation des métaux par </a:t>
            </a:r>
            <a:r>
              <a:rPr lang="fr-FR" sz="900" b="1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voltammétrie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R. Gley</a:t>
            </a:r>
          </a:p>
          <a:p>
            <a:pPr marL="0" lvl="1">
              <a:spcAft>
                <a:spcPts val="4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Diffraction des Rayons X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R. Gley </a:t>
            </a:r>
          </a:p>
          <a:p>
            <a:pPr marL="0" lvl="1">
              <a:tabLst>
                <a:tab pos="895350" algn="l"/>
              </a:tabLs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Spectrométries 	IR, Raman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C. Caillet</a:t>
            </a:r>
          </a:p>
          <a:p>
            <a:pPr marL="0" lvl="1">
              <a:spcAft>
                <a:spcPts val="400"/>
              </a:spcAft>
              <a:tabLst>
                <a:tab pos="895350" algn="l"/>
              </a:tabLs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Visible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R. Gley</a:t>
            </a:r>
          </a:p>
          <a:p>
            <a:pPr marL="0" lvl="1"/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Volumétrie et gravimétrie d'adsorption de gaz et de vapeur d’eau, </a:t>
            </a:r>
          </a:p>
          <a:p>
            <a:pPr marL="0" lvl="1">
              <a:spcAft>
                <a:spcPts val="12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thermo-désorption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A. Razafitianamaharavo</a:t>
            </a:r>
          </a:p>
          <a:p>
            <a:pPr marL="0" lvl="1">
              <a:spcAft>
                <a:spcPts val="400"/>
              </a:spcAft>
            </a:pP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Microscopie à Force Atomique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A. Razafitianamaharavo </a:t>
            </a:r>
          </a:p>
          <a:p>
            <a:pPr marL="0" lvl="1"/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DIESE (D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ispositifs</a:t>
            </a: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</a:t>
            </a: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magerie pour l’</a:t>
            </a: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tude</a:t>
            </a: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ystèmes</a:t>
            </a: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nvironnementaux</a:t>
            </a:r>
            <a:r>
              <a:rPr lang="fr-FR" sz="9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lvl="1">
              <a:spcAft>
                <a:spcPts val="200"/>
              </a:spcAft>
            </a:pPr>
            <a:r>
              <a:rPr lang="fr-FR" sz="9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Grosjean, R. Gley, A. </a:t>
            </a:r>
            <a:r>
              <a:rPr lang="fr-FR" sz="900" dirty="0" err="1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Delconte</a:t>
            </a:r>
            <a:endParaRPr lang="fr-FR" sz="9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ZoneTexte 30"/>
          <p:cNvSpPr txBox="1">
            <a:spLocks/>
          </p:cNvSpPr>
          <p:nvPr/>
        </p:nvSpPr>
        <p:spPr>
          <a:xfrm>
            <a:off x="2280538" y="5477923"/>
            <a:ext cx="1980000" cy="9517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 : Physico-chimie et réactivité des surfaces et interfaces</a:t>
            </a:r>
          </a:p>
          <a:p>
            <a:pPr algn="ctr"/>
            <a:r>
              <a:rPr lang="fr-FR" sz="11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:</a:t>
            </a:r>
          </a:p>
          <a:p>
            <a:pPr algn="ctr"/>
            <a:r>
              <a:rPr lang="fr-FR" sz="11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 R</a:t>
            </a:r>
            <a:r>
              <a:rPr lang="fr-FR" sz="1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OTUREAU</a:t>
            </a:r>
            <a:endParaRPr lang="fr-FR" sz="1100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ZoneTexte 37"/>
          <p:cNvSpPr txBox="1">
            <a:spLocks/>
          </p:cNvSpPr>
          <p:nvPr/>
        </p:nvSpPr>
        <p:spPr>
          <a:xfrm>
            <a:off x="4341822" y="5477923"/>
            <a:ext cx="1980000" cy="9517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EMMA : Écologie microbienne des milieux anthropisés</a:t>
            </a:r>
          </a:p>
          <a:p>
            <a:pPr algn="ctr"/>
            <a:r>
              <a:rPr lang="fr-FR" sz="11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: </a:t>
            </a:r>
          </a:p>
          <a:p>
            <a:pPr algn="ctr"/>
            <a:r>
              <a:rPr lang="fr-FR" sz="11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D</a:t>
            </a:r>
            <a:r>
              <a:rPr lang="fr-FR" sz="10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ANGER</a:t>
            </a:r>
            <a:endParaRPr lang="fr-FR" sz="1100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ZoneTexte 39"/>
          <p:cNvSpPr txBox="1"/>
          <p:nvPr/>
        </p:nvSpPr>
        <p:spPr>
          <a:xfrm>
            <a:off x="6403106" y="5476698"/>
            <a:ext cx="1980000" cy="905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Tev : Toxicologie de l’environnement</a:t>
            </a:r>
            <a:endParaRPr lang="fr-FR" sz="1100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800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1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: </a:t>
            </a:r>
          </a:p>
          <a:p>
            <a:pPr algn="ctr"/>
            <a:r>
              <a:rPr lang="fr-FR" sz="11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V</a:t>
            </a:r>
            <a:r>
              <a:rPr lang="fr-FR" sz="105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IGNATI</a:t>
            </a:r>
            <a:endParaRPr lang="fr-FR" sz="1100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8473080" y="5473030"/>
            <a:ext cx="1980000" cy="9055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ECOSe : Écologie du stress</a:t>
            </a:r>
            <a:endParaRPr lang="fr-FR" sz="1100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800" i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1100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: </a:t>
            </a:r>
          </a:p>
          <a:p>
            <a:pPr algn="ctr"/>
            <a:r>
              <a:rPr lang="fr-FR" sz="1100" i="1" dirty="0">
                <a:latin typeface="Arial" panose="020B0604020202020204" pitchFamily="34" charset="0"/>
                <a:cs typeface="Arial" panose="020B0604020202020204" pitchFamily="34" charset="0"/>
              </a:rPr>
              <a:t>E. </a:t>
            </a:r>
            <a:r>
              <a:rPr lang="fr-FR" sz="1100" i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FR" sz="1000" i="1">
                <a:latin typeface="Arial" panose="020B0604020202020204" pitchFamily="34" charset="0"/>
                <a:cs typeface="Arial" panose="020B0604020202020204" pitchFamily="34" charset="0"/>
              </a:rPr>
              <a:t>ILLOIR</a:t>
            </a:r>
            <a:endParaRPr lang="fr-FR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219254" y="4119224"/>
            <a:ext cx="10225136" cy="3077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b="1" i="1" dirty="0">
                <a:solidFill>
                  <a:srgbClr val="000000"/>
                </a:solidFill>
                <a:cs typeface="Calibri"/>
              </a:rPr>
              <a:t>ANTRE (ANimation TRansEquipes) : Responsable J. Duval</a:t>
            </a:r>
            <a:endParaRPr lang="fr-FR" sz="1400" b="1" i="1" dirty="0"/>
          </a:p>
        </p:txBody>
      </p:sp>
      <p:sp>
        <p:nvSpPr>
          <p:cNvPr id="45" name="ZoneTexte 44"/>
          <p:cNvSpPr txBox="1"/>
          <p:nvPr/>
        </p:nvSpPr>
        <p:spPr>
          <a:xfrm>
            <a:off x="227761" y="6487566"/>
            <a:ext cx="198000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Chercheur/Enseignant Chercheur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ARAN Delphine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BIACHE Coralie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BILLET David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DE JUNET Alexis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DOUSSET Sylvie 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FAURE-CATTELOIN Pierre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FRAYSSE Fabrice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MANSUY-HUAULT Laurence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MAUNOURY-DANGER Florence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MONTARGES-PELLETIER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Emmanuelle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PELLETIER  Manuel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POSZWA Anne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ROBIN Vincent</a:t>
            </a:r>
          </a:p>
        </p:txBody>
      </p:sp>
      <p:sp>
        <p:nvSpPr>
          <p:cNvPr id="46" name="ZoneTexte 45"/>
          <p:cNvSpPr txBox="1"/>
          <p:nvPr/>
        </p:nvSpPr>
        <p:spPr>
          <a:xfrm>
            <a:off x="2269154" y="6488039"/>
            <a:ext cx="1980000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Chercheur/Enseignant Chercheur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CAILLET Céline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DUTREUIL Vincent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DUVAL Jérôme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OFFROY Marc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PINHEIRO José Paulo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RAZAFITIANAMAHARAVO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Angelina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ROTUREAU Elise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VILLIERAS Frédéric (20%)</a:t>
            </a:r>
          </a:p>
        </p:txBody>
      </p:sp>
      <p:sp>
        <p:nvSpPr>
          <p:cNvPr id="49" name="ZoneTexte 48"/>
          <p:cNvSpPr txBox="1"/>
          <p:nvPr/>
        </p:nvSpPr>
        <p:spPr>
          <a:xfrm>
            <a:off x="4347353" y="6493334"/>
            <a:ext cx="1976162" cy="14465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Chercheur/Enseignant Chercheur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BAUDA Pascale (Eméritat)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BEGUIRISTAIN Thierry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BILLARD Patrick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BLAUDEZ Damien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CEBRON Aurélie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DANGER Michael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LE JEAN Marie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MAUL Armand (Eméritat)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PAGNOUT Christophe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ZEGEYE </a:t>
            </a:r>
            <a:r>
              <a:rPr lang="fr-FR" sz="800" dirty="0" err="1">
                <a:latin typeface="Arial"/>
                <a:cs typeface="Arial"/>
              </a:rPr>
              <a:t>Asfaw</a:t>
            </a:r>
            <a:r>
              <a:rPr lang="fr-FR" sz="800" dirty="0">
                <a:latin typeface="Arial"/>
                <a:cs typeface="Arial"/>
              </a:rPr>
              <a:t> </a:t>
            </a:r>
          </a:p>
        </p:txBody>
      </p:sp>
      <p:sp>
        <p:nvSpPr>
          <p:cNvPr id="50" name="ZoneTexte 49"/>
          <p:cNvSpPr txBox="1"/>
          <p:nvPr/>
        </p:nvSpPr>
        <p:spPr>
          <a:xfrm>
            <a:off x="6411933" y="6513393"/>
            <a:ext cx="1980000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Chercheur/Enseignant Chercheur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BATTAGLIA Éric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COSSU-LEGUILLE Carole 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COTELLE Sylvie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MASFARAUD Jean-François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NORMANT Vincent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PARANT Marc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PRUD’HOMME Sophie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RODIUS François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SOHM Bénédicte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VASSEUR Paule (Eméritat)</a:t>
            </a:r>
          </a:p>
          <a:p>
            <a:pPr indent="90488"/>
            <a:r>
              <a:rPr lang="fr-FR" sz="800" dirty="0">
                <a:latin typeface="Arial"/>
                <a:cs typeface="Arial"/>
              </a:rPr>
              <a:t>VIGNATI Davide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8481275" y="6507409"/>
            <a:ext cx="1980000" cy="1815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700" i="1" dirty="0">
                <a:latin typeface="Arial" panose="020B0604020202020204" pitchFamily="34" charset="0"/>
                <a:cs typeface="Arial" panose="020B0604020202020204" pitchFamily="34" charset="0"/>
              </a:rPr>
              <a:t>Chercheur/Enseignant Chercheur </a:t>
            </a:r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BILLOIR Elise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DEVIN Simon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FELTEN Vincent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GIAMBERINI Laure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GROSS Elisabeth Maria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GUEROLD François (Eméritat)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LAVIALE Martin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LOUIS Fanny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MASSON Gérard (Eméritat)</a:t>
            </a:r>
            <a:endParaRPr lang="fr-FR" sz="700" b="1" dirty="0">
              <a:solidFill>
                <a:srgbClr val="0000FF"/>
              </a:solidFill>
              <a:latin typeface="Arial"/>
              <a:cs typeface="Arial"/>
            </a:endParaRPr>
          </a:p>
          <a:p>
            <a:pPr indent="90488"/>
            <a:r>
              <a:rPr lang="fr-FR" sz="700" dirty="0">
                <a:latin typeface="Arial"/>
                <a:cs typeface="Arial"/>
              </a:rPr>
              <a:t>MINGUEZ Laëtitia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PAIN-DEVIN Sandrine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POUPIN Pascal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QUEVREUX Pierre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TELETCHEA Fabrice</a:t>
            </a:r>
          </a:p>
          <a:p>
            <a:pPr indent="90488"/>
            <a:r>
              <a:rPr lang="fr-FR" sz="700" dirty="0">
                <a:latin typeface="Arial"/>
                <a:cs typeface="Arial"/>
              </a:rPr>
              <a:t>USSEGLIO-POLATERA Philippe (</a:t>
            </a:r>
            <a:r>
              <a:rPr lang="fr-FR" sz="600" dirty="0">
                <a:latin typeface="Arial"/>
                <a:cs typeface="Arial"/>
              </a:rPr>
              <a:t>Eméritat) 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219146" y="8471706"/>
            <a:ext cx="1980216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Doc/Post Doc/ATER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COLON Jean-Baptiste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DIARRA Demba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DUVAL Aliénor (Doc &amp; ATER)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JANS Margot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SOBAGA Antoine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WADE Alassane</a:t>
            </a:r>
          </a:p>
        </p:txBody>
      </p:sp>
      <p:sp>
        <p:nvSpPr>
          <p:cNvPr id="48" name="ZoneTexte 47"/>
          <p:cNvSpPr txBox="1"/>
          <p:nvPr/>
        </p:nvSpPr>
        <p:spPr>
          <a:xfrm>
            <a:off x="2276276" y="8159320"/>
            <a:ext cx="198021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Doc/Post Doc/ATER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GOVOHETCHAN Leon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MAFFEI Lorenzo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4347353" y="7979264"/>
            <a:ext cx="1974469" cy="13234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Doc/Post Doc/ATER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BERCEAUX Nolhan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CLEMENT Maeva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DIONET Titouan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DUPONT Charly (Post Doc)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FIERLING Nicolas (Post Doc)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HOANG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Phuc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 Dinh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MORLOT Philippine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VAULOUP Audrey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VINCENT Mathilde (Post Doc)</a:t>
            </a:r>
          </a:p>
        </p:txBody>
      </p:sp>
      <p:sp>
        <p:nvSpPr>
          <p:cNvPr id="53" name="ZoneTexte 52"/>
          <p:cNvSpPr txBox="1"/>
          <p:nvPr/>
        </p:nvSpPr>
        <p:spPr>
          <a:xfrm>
            <a:off x="6427372" y="8223517"/>
            <a:ext cx="1980216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800" i="1" dirty="0">
                <a:latin typeface="Arial" panose="020B0604020202020204" pitchFamily="34" charset="0"/>
                <a:cs typeface="Arial" panose="020B0604020202020204" pitchFamily="34" charset="0"/>
              </a:rPr>
              <a:t>Doc/Post Doc/ATER </a:t>
            </a:r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BROWN </a:t>
            </a:r>
            <a:r>
              <a:rPr lang="fr-FR" sz="800" dirty="0" err="1">
                <a:latin typeface="Arial" panose="020B0604020202020204" pitchFamily="34" charset="0"/>
                <a:cs typeface="Arial" panose="020B0604020202020204" pitchFamily="34" charset="0"/>
              </a:rPr>
              <a:t>Alosius</a:t>
            </a:r>
            <a:endParaRPr lang="fr-FR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FRANKLIN Ellis (1/2)</a:t>
            </a:r>
          </a:p>
          <a:p>
            <a:pPr indent="90488"/>
            <a:r>
              <a:rPr lang="fr-FR" sz="800" dirty="0">
                <a:latin typeface="Arial" panose="020B0604020202020204" pitchFamily="34" charset="0"/>
                <a:cs typeface="Arial" panose="020B0604020202020204" pitchFamily="34" charset="0"/>
              </a:rPr>
              <a:t>THIRY Simon(1/2)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8481275" y="8353350"/>
            <a:ext cx="1984364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700" i="1" dirty="0">
                <a:latin typeface="Arial" panose="020B0604020202020204" pitchFamily="34" charset="0"/>
                <a:cs typeface="Arial" panose="020B0604020202020204" pitchFamily="34" charset="0"/>
              </a:rPr>
              <a:t>Doc/Post Doc/ATER </a:t>
            </a:r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90488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ADZIGBLI Linda</a:t>
            </a:r>
          </a:p>
          <a:p>
            <a:pPr indent="90488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BAIN Manon (ATER)</a:t>
            </a:r>
          </a:p>
          <a:p>
            <a:pPr indent="90488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BERINGUE Axel (Post Doc)</a:t>
            </a:r>
          </a:p>
          <a:p>
            <a:pPr indent="90488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DE ANGELI Sylvia (Chercheur CPJ)</a:t>
            </a:r>
          </a:p>
          <a:p>
            <a:pPr indent="90488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DE VERNISY </a:t>
            </a:r>
            <a:r>
              <a:rPr lang="fr-FR" sz="700" dirty="0" err="1">
                <a:latin typeface="Arial" panose="020B0604020202020204" pitchFamily="34" charset="0"/>
                <a:cs typeface="Arial" panose="020B0604020202020204" pitchFamily="34" charset="0"/>
              </a:rPr>
              <a:t>Chloe</a:t>
            </a:r>
            <a:endParaRPr lang="fr-FR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90488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DERE-BIEMGBO </a:t>
            </a:r>
            <a:r>
              <a:rPr lang="fr-FR" sz="700" dirty="0" err="1">
                <a:latin typeface="Arial" panose="020B0604020202020204" pitchFamily="34" charset="0"/>
                <a:cs typeface="Arial" panose="020B0604020202020204" pitchFamily="34" charset="0"/>
              </a:rPr>
              <a:t>Sotonye</a:t>
            </a:r>
            <a:endParaRPr lang="fr-FR" sz="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90488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FIALOVA Katerina</a:t>
            </a:r>
          </a:p>
          <a:p>
            <a:pPr indent="90488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FRANKLIN Ellis (1/2)</a:t>
            </a:r>
          </a:p>
          <a:p>
            <a:pPr indent="90488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KUBLER Yohann</a:t>
            </a:r>
          </a:p>
          <a:p>
            <a:pPr indent="90488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MATHE Laurine</a:t>
            </a:r>
          </a:p>
          <a:p>
            <a:pPr indent="90488"/>
            <a:r>
              <a:rPr lang="fr-FR" sz="700" dirty="0">
                <a:latin typeface="Arial" panose="020B0604020202020204" pitchFamily="34" charset="0"/>
                <a:cs typeface="Arial" panose="020B0604020202020204" pitchFamily="34" charset="0"/>
              </a:rPr>
              <a:t>THIRY Simon (1/2)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90716" y="686899"/>
            <a:ext cx="936104" cy="213627"/>
          </a:xfrm>
          <a:prstGeom prst="rect">
            <a:avLst/>
          </a:prstGeom>
          <a:noFill/>
          <a:ln w="57150" cmpd="thickThin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E30F0A23-A67C-D14B-9541-A2CEBD113A00}"/>
              </a:ext>
            </a:extLst>
          </p:cNvPr>
          <p:cNvSpPr txBox="1"/>
          <p:nvPr/>
        </p:nvSpPr>
        <p:spPr>
          <a:xfrm>
            <a:off x="3255804" y="3036243"/>
            <a:ext cx="3531056" cy="58237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>
            <a:defPPr>
              <a:defRPr lang="fr-FR"/>
            </a:defPPr>
            <a:lvl1pPr algn="ctr">
              <a:defRPr sz="11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RÉFÉRENTS</a:t>
            </a:r>
          </a:p>
          <a:p>
            <a:r>
              <a:rPr lang="fr-FR" sz="1000" b="0" i="1" u="sng" dirty="0"/>
              <a:t>Qualité et Ethique </a:t>
            </a:r>
            <a:r>
              <a:rPr lang="fr-FR" sz="1000" b="0" u="sng" dirty="0"/>
              <a:t>:</a:t>
            </a:r>
            <a:r>
              <a:rPr lang="fr-FR" sz="1000" b="0" dirty="0"/>
              <a:t> </a:t>
            </a:r>
            <a:r>
              <a:rPr lang="fr-FR" sz="900" b="0" dirty="0"/>
              <a:t>D. Billet - </a:t>
            </a:r>
            <a:r>
              <a:rPr lang="fr-FR" sz="1000" b="0" i="1" u="sng" dirty="0"/>
              <a:t>Labo 1.5 </a:t>
            </a:r>
            <a:r>
              <a:rPr lang="fr-FR" sz="1000" b="0" u="sng" dirty="0"/>
              <a:t>:</a:t>
            </a:r>
            <a:r>
              <a:rPr lang="fr-FR" sz="1000" b="0" dirty="0"/>
              <a:t> </a:t>
            </a:r>
            <a:r>
              <a:rPr lang="fr-FR" sz="900" b="0" dirty="0"/>
              <a:t>M. Laviale,                L. Mansuy-</a:t>
            </a:r>
            <a:r>
              <a:rPr lang="fr-FR" sz="900" b="0" dirty="0" err="1"/>
              <a:t>Huault</a:t>
            </a:r>
            <a:r>
              <a:rPr lang="fr-FR" sz="900" b="0" dirty="0"/>
              <a:t> </a:t>
            </a:r>
            <a:r>
              <a:rPr lang="fr-FR" sz="1000" b="0" i="1" dirty="0"/>
              <a:t>- </a:t>
            </a:r>
            <a:r>
              <a:rPr lang="fr-FR" sz="1000" b="0" i="1" u="sng" dirty="0"/>
              <a:t>International</a:t>
            </a:r>
            <a:r>
              <a:rPr lang="fr-FR" sz="1000" b="0" u="sng" dirty="0"/>
              <a:t> :</a:t>
            </a:r>
            <a:r>
              <a:rPr lang="fr-FR" sz="1000" b="0" dirty="0"/>
              <a:t> </a:t>
            </a:r>
            <a:r>
              <a:rPr lang="fr-FR" sz="900" b="0" dirty="0"/>
              <a:t>D. Vignati, </a:t>
            </a:r>
          </a:p>
        </p:txBody>
      </p:sp>
      <p:sp>
        <p:nvSpPr>
          <p:cNvPr id="3" name="Rectangle 2"/>
          <p:cNvSpPr/>
          <p:nvPr/>
        </p:nvSpPr>
        <p:spPr>
          <a:xfrm>
            <a:off x="234134" y="1163937"/>
            <a:ext cx="5430814" cy="1790864"/>
          </a:xfrm>
          <a:prstGeom prst="rect">
            <a:avLst/>
          </a:prstGeom>
          <a:noFill/>
          <a:ln>
            <a:gradFill flip="none" rotWithShape="1">
              <a:gsLst>
                <a:gs pos="0">
                  <a:schemeClr val="accent2">
                    <a:lumMod val="30000"/>
                    <a:alpha val="39000"/>
                  </a:schemeClr>
                </a:gs>
                <a:gs pos="57000">
                  <a:schemeClr val="accent2">
                    <a:lumMod val="97000"/>
                    <a:lumOff val="3000"/>
                    <a:alpha val="27000"/>
                  </a:schemeClr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301389" y="1412495"/>
            <a:ext cx="2640535" cy="792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0" rIns="104306" bIns="0" rtlCol="0">
            <a:noAutofit/>
          </a:bodyPr>
          <a:lstStyle/>
          <a:p>
            <a:pPr algn="ctr"/>
            <a:r>
              <a:rPr lang="fr-FR" sz="1100" b="1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</a:t>
            </a:r>
          </a:p>
          <a:p>
            <a:pPr algn="ctr"/>
            <a:r>
              <a:rPr lang="fr-FR" sz="9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 Budgétaire: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900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900" i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Aiguillettes: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 Lorentz </a:t>
            </a:r>
          </a:p>
          <a:p>
            <a:pPr algn="ctr"/>
            <a:r>
              <a:rPr lang="fr-FR" sz="900" i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Bridoux: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Drui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J. Godebille, E.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Morhain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(20%)</a:t>
            </a:r>
          </a:p>
          <a:p>
            <a:pPr algn="ctr"/>
            <a:r>
              <a:rPr lang="fr-FR" sz="900" i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Charmois</a:t>
            </a:r>
            <a:r>
              <a:rPr lang="fr-FR" sz="900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C. Pierson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2970436" y="2232670"/>
            <a:ext cx="1045910" cy="60546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05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</a:t>
            </a:r>
          </a:p>
          <a:p>
            <a:pPr algn="ctr"/>
            <a:endParaRPr lang="fr-FR" sz="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9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 C. Pierson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2985456" y="1412495"/>
            <a:ext cx="2640534" cy="7881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noAutofit/>
          </a:bodyPr>
          <a:lstStyle/>
          <a:p>
            <a:pPr algn="ctr"/>
            <a:r>
              <a:rPr lang="fr-FR" sz="11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 / ANIMATION</a:t>
            </a:r>
          </a:p>
          <a:p>
            <a:pPr algn="ctr"/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 Billard, S. Devin, P. Faure-Catteloin, L. Giambérini, F. Louis, L. Minguez, M. Offroy, M. Pelletier, E. Rotureau, S. Prud’homme, D. Vignati, M.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Zaffino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ZoneTexte 4"/>
          <p:cNvSpPr txBox="1"/>
          <p:nvPr/>
        </p:nvSpPr>
        <p:spPr>
          <a:xfrm flipH="1">
            <a:off x="1358252" y="1152550"/>
            <a:ext cx="28909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Secrétaire Générale : </a:t>
            </a:r>
            <a:r>
              <a:rPr lang="fr-FR" sz="12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Aussenac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6140" y="2232670"/>
            <a:ext cx="2640535" cy="67710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fr-FR" sz="11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Responsables LOCAUX</a:t>
            </a:r>
          </a:p>
          <a:p>
            <a:pPr algn="ctr"/>
            <a:r>
              <a:rPr lang="fr-FR" sz="900" i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Aiguillettes: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M. Pelletier et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T.Beguiristain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fr-FR" sz="900" i="1" u="sng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Bridoux:</a:t>
            </a:r>
            <a:r>
              <a:rPr lang="fr-FR" sz="900" dirty="0">
                <a:solidFill>
                  <a:srgbClr val="F79646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Cossu-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Leguille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 B. </a:t>
            </a:r>
            <a:r>
              <a:rPr lang="fr-FR" sz="900" dirty="0" err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Sohm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fr-FR" sz="900" i="1" u="sng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Charmois:</a:t>
            </a:r>
            <a:r>
              <a:rPr lang="fr-FR" sz="900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Pelletier</a:t>
            </a:r>
            <a:endParaRPr lang="fr-FR" sz="900" i="1" dirty="0">
              <a:solidFill>
                <a:srgbClr val="F79646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2B774DA5-0E20-1B4C-8514-1713C375CF6D}"/>
              </a:ext>
            </a:extLst>
          </p:cNvPr>
          <p:cNvSpPr txBox="1"/>
          <p:nvPr/>
        </p:nvSpPr>
        <p:spPr>
          <a:xfrm>
            <a:off x="1547837" y="3034154"/>
            <a:ext cx="1638624" cy="5516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>
            <a:defPPr>
              <a:defRPr lang="fr-FR"/>
            </a:defPPr>
            <a:lvl1pPr algn="ctr">
              <a:defRPr sz="11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PGD OBSERVATION</a:t>
            </a:r>
          </a:p>
          <a:p>
            <a:r>
              <a:rPr lang="fr-FR" sz="900" b="0" dirty="0"/>
              <a:t>T. Beguiristain, S. Devin, </a:t>
            </a:r>
          </a:p>
          <a:p>
            <a:r>
              <a:rPr lang="fr-FR" sz="900" b="0" dirty="0"/>
              <a:t>M. Pelletier, J.P. Pinheiro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2FCBA64-885C-9C47-8E6A-EE1C2039E42E}"/>
              </a:ext>
            </a:extLst>
          </p:cNvPr>
          <p:cNvSpPr txBox="1"/>
          <p:nvPr/>
        </p:nvSpPr>
        <p:spPr>
          <a:xfrm>
            <a:off x="9366537" y="27323"/>
            <a:ext cx="1321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000" i="1" dirty="0"/>
              <a:t>Organigramme actuel</a:t>
            </a:r>
          </a:p>
          <a:p>
            <a:pPr algn="r"/>
            <a:r>
              <a:rPr lang="fr-FR" sz="1000" i="1" dirty="0"/>
              <a:t>V 2026 07 01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0B5CC563-8A10-4094-ACD8-1105F9B2EFCA}"/>
              </a:ext>
            </a:extLst>
          </p:cNvPr>
          <p:cNvSpPr txBox="1"/>
          <p:nvPr/>
        </p:nvSpPr>
        <p:spPr>
          <a:xfrm>
            <a:off x="213228" y="5082270"/>
            <a:ext cx="10248047" cy="3077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/>
              <a:t>Membres activités transversales : Fabien Hein, Irène </a:t>
            </a:r>
            <a:r>
              <a:rPr lang="fr-FR" sz="1400" i="1" dirty="0" err="1"/>
              <a:t>Votsi</a:t>
            </a:r>
            <a:endParaRPr lang="fr-FR" sz="1400" i="1" dirty="0"/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51303BE9-3D17-4AC9-91D7-9E5C6BD07D45}"/>
              </a:ext>
            </a:extLst>
          </p:cNvPr>
          <p:cNvSpPr txBox="1"/>
          <p:nvPr/>
        </p:nvSpPr>
        <p:spPr>
          <a:xfrm>
            <a:off x="4050556" y="2232670"/>
            <a:ext cx="1547124" cy="690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fr-FR" sz="11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COLIS TMD</a:t>
            </a:r>
          </a:p>
          <a:p>
            <a:pPr algn="ctr"/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Responsable: R. Gley</a:t>
            </a:r>
          </a:p>
          <a:p>
            <a:pPr algn="ctr"/>
            <a:r>
              <a:rPr lang="fr-FR" sz="900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E. Morhain, V. Goncalves, H. Le Cordier</a:t>
            </a:r>
          </a:p>
        </p:txBody>
      </p:sp>
      <p:sp>
        <p:nvSpPr>
          <p:cNvPr id="61" name="ZoneTexte 58">
            <a:extLst>
              <a:ext uri="{FF2B5EF4-FFF2-40B4-BE49-F238E27FC236}">
                <a16:creationId xmlns:a16="http://schemas.microsoft.com/office/drawing/2014/main" id="{0B0E5398-AF14-4674-BF57-032DE226FD97}"/>
              </a:ext>
            </a:extLst>
          </p:cNvPr>
          <p:cNvSpPr txBox="1"/>
          <p:nvPr/>
        </p:nvSpPr>
        <p:spPr>
          <a:xfrm>
            <a:off x="213228" y="4423229"/>
            <a:ext cx="3079472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000" b="1" dirty="0">
                <a:solidFill>
                  <a:srgbClr val="000000"/>
                </a:solidFill>
                <a:cs typeface="Calibri"/>
              </a:rPr>
              <a:t>GT Modélisation : Statistique, IA et Déterminisme</a:t>
            </a:r>
            <a:r>
              <a:rPr lang="fr-FR" sz="1000" b="1" i="1" dirty="0">
                <a:solidFill>
                  <a:srgbClr val="000000"/>
                </a:solidFill>
                <a:cs typeface="Calibri"/>
              </a:rPr>
              <a:t>. </a:t>
            </a:r>
          </a:p>
          <a:p>
            <a:r>
              <a:rPr lang="fr-FR" sz="1000" b="1" i="1" dirty="0">
                <a:solidFill>
                  <a:srgbClr val="000000"/>
                </a:solidFill>
                <a:cs typeface="Calibri"/>
              </a:rPr>
              <a:t>Animatrice.eur: E. Billoir, M. Offroy. </a:t>
            </a:r>
          </a:p>
          <a:p>
            <a:r>
              <a:rPr lang="fr-FR" sz="1000" dirty="0">
                <a:solidFill>
                  <a:srgbClr val="000000"/>
                </a:solidFill>
                <a:cs typeface="Calibri"/>
              </a:rPr>
              <a:t>V. Robin, M. Offroy, M. Danger, D. Vignati, E. Billoir</a:t>
            </a:r>
            <a:endParaRPr lang="fr-FR" sz="1000" dirty="0"/>
          </a:p>
        </p:txBody>
      </p:sp>
      <p:sp>
        <p:nvSpPr>
          <p:cNvPr id="62" name="ZoneTexte 58">
            <a:extLst>
              <a:ext uri="{FF2B5EF4-FFF2-40B4-BE49-F238E27FC236}">
                <a16:creationId xmlns:a16="http://schemas.microsoft.com/office/drawing/2014/main" id="{2470BF09-FA23-4C50-9C38-E26DC23D2EEF}"/>
              </a:ext>
            </a:extLst>
          </p:cNvPr>
          <p:cNvSpPr txBox="1"/>
          <p:nvPr/>
        </p:nvSpPr>
        <p:spPr>
          <a:xfrm>
            <a:off x="3291182" y="4426299"/>
            <a:ext cx="3351661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000" b="1" dirty="0">
                <a:solidFill>
                  <a:srgbClr val="000000"/>
                </a:solidFill>
                <a:cs typeface="Calibri"/>
              </a:rPr>
              <a:t>GT Polluants, Spéciations, Effets et Stress. </a:t>
            </a:r>
          </a:p>
          <a:p>
            <a:r>
              <a:rPr lang="fr-FR" sz="1000" b="1" i="1" dirty="0">
                <a:solidFill>
                  <a:srgbClr val="000000"/>
                </a:solidFill>
                <a:cs typeface="Calibri"/>
              </a:rPr>
              <a:t>Animatrice.eur: L. Minguez, A. Zegeye.</a:t>
            </a:r>
          </a:p>
          <a:p>
            <a:r>
              <a:rPr lang="fr-FR" sz="1000" dirty="0">
                <a:solidFill>
                  <a:srgbClr val="000000"/>
                </a:solidFill>
                <a:cs typeface="Calibri"/>
              </a:rPr>
              <a:t>C. Biache, E. Rotureau, A. Zegeye, V. Normant, L. Minguez</a:t>
            </a:r>
            <a:endParaRPr lang="fr-FR" sz="1000" i="1" dirty="0"/>
          </a:p>
        </p:txBody>
      </p:sp>
      <p:sp>
        <p:nvSpPr>
          <p:cNvPr id="63" name="ZoneTexte 58">
            <a:extLst>
              <a:ext uri="{FF2B5EF4-FFF2-40B4-BE49-F238E27FC236}">
                <a16:creationId xmlns:a16="http://schemas.microsoft.com/office/drawing/2014/main" id="{BA1329B6-312C-4933-8E9A-75286317C32D}"/>
              </a:ext>
            </a:extLst>
          </p:cNvPr>
          <p:cNvSpPr txBox="1"/>
          <p:nvPr/>
        </p:nvSpPr>
        <p:spPr>
          <a:xfrm>
            <a:off x="6642845" y="4426299"/>
            <a:ext cx="3801546" cy="55399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1000" b="1" dirty="0">
                <a:solidFill>
                  <a:srgbClr val="000000"/>
                </a:solidFill>
                <a:cs typeface="Calibri"/>
              </a:rPr>
              <a:t>   GT Capteurs et Marqueurs. </a:t>
            </a:r>
          </a:p>
          <a:p>
            <a:r>
              <a:rPr lang="fr-FR" sz="1000" b="1" i="1" dirty="0">
                <a:solidFill>
                  <a:srgbClr val="000000"/>
                </a:solidFill>
                <a:cs typeface="Calibri"/>
              </a:rPr>
              <a:t>   Animatrices: S. Prud’homme, S. Pain-Devin.</a:t>
            </a:r>
          </a:p>
          <a:p>
            <a:r>
              <a:rPr lang="fr-FR" sz="1000" dirty="0">
                <a:solidFill>
                  <a:srgbClr val="000000"/>
                </a:solidFill>
                <a:cs typeface="Calibri"/>
              </a:rPr>
              <a:t>   A. Poszwa, J.P. Pinheiro, C. Pagnout, S. Prud’homme, S. Pain-Devin</a:t>
            </a:r>
            <a:endParaRPr lang="fr-FR" sz="1000" b="1" i="1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9D8ECCF-95B3-43FC-8137-B4B62B9FCA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1156" y="413223"/>
            <a:ext cx="494278" cy="494278"/>
          </a:xfrm>
          <a:prstGeom prst="rect">
            <a:avLst/>
          </a:prstGeom>
        </p:spPr>
      </p:pic>
      <p:sp>
        <p:nvSpPr>
          <p:cNvPr id="55" name="ZoneTexte 54">
            <a:extLst>
              <a:ext uri="{FF2B5EF4-FFF2-40B4-BE49-F238E27FC236}">
                <a16:creationId xmlns:a16="http://schemas.microsoft.com/office/drawing/2014/main" id="{285DC164-8693-4513-9646-FB7B006B2157}"/>
              </a:ext>
            </a:extLst>
          </p:cNvPr>
          <p:cNvSpPr txBox="1"/>
          <p:nvPr/>
        </p:nvSpPr>
        <p:spPr>
          <a:xfrm>
            <a:off x="213228" y="14188972"/>
            <a:ext cx="10282434" cy="3077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i="1" dirty="0"/>
              <a:t>Membres Associés : Denis Mathis, Anne Gebhardt (20%)</a:t>
            </a:r>
          </a:p>
        </p:txBody>
      </p:sp>
    </p:spTree>
    <p:extLst>
      <p:ext uri="{BB962C8B-B14F-4D97-AF65-F5344CB8AC3E}">
        <p14:creationId xmlns:p14="http://schemas.microsoft.com/office/powerpoint/2010/main" val="100030562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25864</TotalTime>
  <Words>1482</Words>
  <Application>Microsoft Macintosh PowerPoint</Application>
  <PresentationFormat>Personnalisé</PresentationFormat>
  <Paragraphs>227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Fabien Thomas</dc:creator>
  <cp:lastModifiedBy>Pierre Faure-Catteloin</cp:lastModifiedBy>
  <cp:revision>516</cp:revision>
  <cp:lastPrinted>2022-04-26T09:06:14Z</cp:lastPrinted>
  <dcterms:created xsi:type="dcterms:W3CDTF">2015-01-28T13:46:10Z</dcterms:created>
  <dcterms:modified xsi:type="dcterms:W3CDTF">2026-08-24T15:58:14Z</dcterms:modified>
</cp:coreProperties>
</file>